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Lst>
  <p:sldSz cx="9144000" cy="5143500" type="screen16x9"/>
  <p:notesSz cx="6858000" cy="9144000"/>
  <p:embeddedFontLst>
    <p:embeddedFont>
      <p:font typeface="Open Sans" panose="020B0604020202020204" charset="0"/>
      <p:regular r:id="rId21"/>
      <p:bold r:id="rId22"/>
      <p:italic r:id="rId23"/>
      <p:boldItalic r:id="rId24"/>
    </p:embeddedFont>
    <p:embeddedFont>
      <p:font typeface="PT Sans Narrow"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4318A-53F5-40FD-992E-3D34EE411CF5}" v="1" dt="2019-11-26T01:00:06.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75" y="23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Michael" userId="fa7cfdff-fe14-44f6-a9f5-638084de4bcc" providerId="ADAL" clId="{0484318A-53F5-40FD-992E-3D34EE411CF5}"/>
    <pc:docChg chg="undo redo custSel delSld modSld">
      <pc:chgData name="Brown, Michael" userId="fa7cfdff-fe14-44f6-a9f5-638084de4bcc" providerId="ADAL" clId="{0484318A-53F5-40FD-992E-3D34EE411CF5}" dt="2019-11-26T00:59:35.586" v="141" actId="20577"/>
      <pc:docMkLst>
        <pc:docMk/>
      </pc:docMkLst>
      <pc:sldChg chg="modSp">
        <pc:chgData name="Brown, Michael" userId="fa7cfdff-fe14-44f6-a9f5-638084de4bcc" providerId="ADAL" clId="{0484318A-53F5-40FD-992E-3D34EE411CF5}" dt="2019-11-26T00:58:29.691" v="99" actId="5793"/>
        <pc:sldMkLst>
          <pc:docMk/>
          <pc:sldMk cId="0" sldId="257"/>
        </pc:sldMkLst>
        <pc:spChg chg="mod">
          <ac:chgData name="Brown, Michael" userId="fa7cfdff-fe14-44f6-a9f5-638084de4bcc" providerId="ADAL" clId="{0484318A-53F5-40FD-992E-3D34EE411CF5}" dt="2019-11-26T00:58:29.691" v="99" actId="5793"/>
          <ac:spMkLst>
            <pc:docMk/>
            <pc:sldMk cId="0" sldId="257"/>
            <ac:spMk id="73" creationId="{00000000-0000-0000-0000-000000000000}"/>
          </ac:spMkLst>
        </pc:spChg>
      </pc:sldChg>
      <pc:sldChg chg="del">
        <pc:chgData name="Brown, Michael" userId="fa7cfdff-fe14-44f6-a9f5-638084de4bcc" providerId="ADAL" clId="{0484318A-53F5-40FD-992E-3D34EE411CF5}" dt="2019-11-26T00:58:54.329" v="100" actId="2696"/>
        <pc:sldMkLst>
          <pc:docMk/>
          <pc:sldMk cId="0" sldId="263"/>
        </pc:sldMkLst>
      </pc:sldChg>
      <pc:sldChg chg="del">
        <pc:chgData name="Brown, Michael" userId="fa7cfdff-fe14-44f6-a9f5-638084de4bcc" providerId="ADAL" clId="{0484318A-53F5-40FD-992E-3D34EE411CF5}" dt="2019-11-26T00:58:57.509" v="101" actId="2696"/>
        <pc:sldMkLst>
          <pc:docMk/>
          <pc:sldMk cId="0" sldId="264"/>
        </pc:sldMkLst>
      </pc:sldChg>
      <pc:sldChg chg="modSp">
        <pc:chgData name="Brown, Michael" userId="fa7cfdff-fe14-44f6-a9f5-638084de4bcc" providerId="ADAL" clId="{0484318A-53F5-40FD-992E-3D34EE411CF5}" dt="2019-11-26T00:59:35.586" v="141" actId="20577"/>
        <pc:sldMkLst>
          <pc:docMk/>
          <pc:sldMk cId="0" sldId="265"/>
        </pc:sldMkLst>
        <pc:spChg chg="mod">
          <ac:chgData name="Brown, Michael" userId="fa7cfdff-fe14-44f6-a9f5-638084de4bcc" providerId="ADAL" clId="{0484318A-53F5-40FD-992E-3D34EE411CF5}" dt="2019-11-26T00:59:35.586" v="141" actId="20577"/>
          <ac:spMkLst>
            <pc:docMk/>
            <pc:sldMk cId="0" sldId="265"/>
            <ac:spMk id="12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124b7b591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5124b7b591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124b7b591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124b7b591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124b7b591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124b7b591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5124b7b591_0_1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5124b7b591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5124b7b591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5124b7b591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5124b7b591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5124b7b591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5124b7b591_0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5124b7b591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5124b7b591_0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5124b7b591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5124b7b591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5124b7b591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124b7b591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124b7b59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124b7b591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124b7b59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124b7b591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124b7b591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124b7b591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124b7b591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124b7b591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124b7b591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124b7b591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124b7b591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124b7b591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124b7b591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124b7b591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124b7b591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mth101.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Final Exam Review</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7</a:t>
            </a:r>
            <a:endParaRPr/>
          </a:p>
        </p:txBody>
      </p:sp>
      <p:sp>
        <p:nvSpPr>
          <p:cNvPr id="132" name="Google Shape;132;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According to Fig. D on page 3, between 2000 and 2010, the 90th percentile of income distribution had the largest absolute decrease in income. Does this mean that the 90th percentile also had the largest percent decrease? Explain why or why not in a complete sentence.</a:t>
            </a:r>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8</a:t>
            </a:r>
            <a:endParaRPr/>
          </a:p>
        </p:txBody>
      </p:sp>
      <p:sp>
        <p:nvSpPr>
          <p:cNvPr id="138" name="Google Shape;138;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From Fig. E on page 4, we can deduce that the total percent change from 1970 to 2016 for the median income is -2% + 47% = 45%.</a:t>
            </a:r>
            <a:br>
              <a:rPr lang="en"/>
            </a:br>
            <a:br>
              <a:rPr lang="en"/>
            </a:br>
            <a:endParaRPr/>
          </a:p>
          <a:p>
            <a:pPr marL="0" lvl="0" indent="0" algn="l" rtl="0">
              <a:lnSpc>
                <a:spcPct val="107000"/>
              </a:lnSpc>
              <a:spcBef>
                <a:spcPts val="0"/>
              </a:spcBef>
              <a:spcAft>
                <a:spcPts val="0"/>
              </a:spcAft>
              <a:buNone/>
            </a:pPr>
            <a:r>
              <a:rPr lang="en"/>
              <a:t>a.       Is the statement above TRUE or FALSE?</a:t>
            </a:r>
            <a:endParaRPr/>
          </a:p>
          <a:p>
            <a:pPr marL="0" lvl="0" indent="0" algn="l" rtl="0">
              <a:lnSpc>
                <a:spcPct val="107000"/>
              </a:lnSpc>
              <a:spcBef>
                <a:spcPts val="0"/>
              </a:spcBef>
              <a:spcAft>
                <a:spcPts val="0"/>
              </a:spcAft>
              <a:buNone/>
            </a:pPr>
            <a:endParaRPr/>
          </a:p>
          <a:p>
            <a:pPr marL="0" lvl="0" indent="0" algn="l" rtl="0">
              <a:lnSpc>
                <a:spcPct val="107000"/>
              </a:lnSpc>
              <a:spcBef>
                <a:spcPts val="0"/>
              </a:spcBef>
              <a:spcAft>
                <a:spcPts val="0"/>
              </a:spcAft>
              <a:buNone/>
            </a:pPr>
            <a:r>
              <a:rPr lang="en"/>
              <a:t>b. Explain your reasoning in a complete sentence.</a:t>
            </a:r>
            <a:endParaRPr/>
          </a:p>
          <a:p>
            <a:pPr marL="0" lvl="0" indent="0" algn="l" rtl="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9</a:t>
            </a:r>
            <a:endParaRPr/>
          </a:p>
        </p:txBody>
      </p:sp>
      <p:sp>
        <p:nvSpPr>
          <p:cNvPr id="144" name="Google Shape;144;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the number 96% from Fig. G on page 6 in a complete sentence in the context of this article.</a:t>
            </a:r>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10</a:t>
            </a:r>
            <a:endParaRPr/>
          </a:p>
        </p:txBody>
      </p:sp>
      <p:sp>
        <p:nvSpPr>
          <p:cNvPr id="150" name="Google Shape;150;p27"/>
          <p:cNvSpPr txBox="1">
            <a:spLocks noGrp="1"/>
          </p:cNvSpPr>
          <p:nvPr>
            <p:ph type="body" idx="1"/>
          </p:nvPr>
        </p:nvSpPr>
        <p:spPr>
          <a:xfrm>
            <a:off x="311700" y="10335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Which of the following statements are true based on Fig. G on page 6? Circle TRUE or FALSE for each statement.</a:t>
            </a:r>
            <a:endParaRPr sz="1400"/>
          </a:p>
          <a:p>
            <a:pPr marL="0" lvl="0" indent="0" algn="l" rtl="0">
              <a:spcBef>
                <a:spcPts val="1600"/>
              </a:spcBef>
              <a:spcAft>
                <a:spcPts val="0"/>
              </a:spcAft>
              <a:buNone/>
            </a:pPr>
            <a:r>
              <a:rPr lang="en" sz="1400"/>
              <a:t>a.      In 2000, Asians in the 5th percentile of the income distribution made 63% of the income of whites in the 5th percentile of the income distribution.</a:t>
            </a:r>
            <a:endParaRPr sz="1400"/>
          </a:p>
          <a:p>
            <a:pPr marL="0" lvl="0" indent="0" algn="l" rtl="0">
              <a:spcBef>
                <a:spcPts val="1600"/>
              </a:spcBef>
              <a:spcAft>
                <a:spcPts val="0"/>
              </a:spcAft>
              <a:buNone/>
            </a:pPr>
            <a:r>
              <a:rPr lang="en" sz="1400"/>
              <a:t>TRUE           	FALSE</a:t>
            </a:r>
            <a:endParaRPr sz="1400"/>
          </a:p>
          <a:p>
            <a:pPr marL="0" lvl="0" indent="0" algn="l" rtl="0">
              <a:spcBef>
                <a:spcPts val="1600"/>
              </a:spcBef>
              <a:spcAft>
                <a:spcPts val="0"/>
              </a:spcAft>
              <a:buNone/>
            </a:pPr>
            <a:r>
              <a:rPr lang="en" sz="1400"/>
              <a:t>b.       In 2000, the incomes of Asians went up from 63% to 98% of whites’ income over the course of the year.</a:t>
            </a:r>
            <a:endParaRPr sz="1400"/>
          </a:p>
          <a:p>
            <a:pPr marL="0" lvl="0" indent="0" algn="l" rtl="0">
              <a:spcBef>
                <a:spcPts val="1600"/>
              </a:spcBef>
              <a:spcAft>
                <a:spcPts val="0"/>
              </a:spcAft>
              <a:buNone/>
            </a:pPr>
            <a:r>
              <a:rPr lang="en" sz="1400"/>
              <a:t>TRUE           	FALSE</a:t>
            </a:r>
            <a:endParaRPr sz="1400"/>
          </a:p>
          <a:p>
            <a:pPr marL="0" lvl="0" indent="0" algn="l" rtl="0">
              <a:spcBef>
                <a:spcPts val="1600"/>
              </a:spcBef>
              <a:spcAft>
                <a:spcPts val="0"/>
              </a:spcAft>
              <a:buNone/>
            </a:pPr>
            <a:r>
              <a:rPr lang="en" sz="1400"/>
              <a:t>c.      In 2016, all Asians in the top half of the income distribution made more than all whites in the top half of the income distribution.</a:t>
            </a:r>
            <a:endParaRPr sz="1400"/>
          </a:p>
          <a:p>
            <a:pPr marL="0" lvl="0" indent="0" algn="l" rtl="0">
              <a:spcBef>
                <a:spcPts val="1600"/>
              </a:spcBef>
              <a:spcAft>
                <a:spcPts val="1600"/>
              </a:spcAft>
              <a:buNone/>
            </a:pPr>
            <a:r>
              <a:rPr lang="en" sz="1400"/>
              <a:t>TRUE           	FALSE</a:t>
            </a: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11</a:t>
            </a:r>
            <a:endParaRPr/>
          </a:p>
        </p:txBody>
      </p:sp>
      <p:sp>
        <p:nvSpPr>
          <p:cNvPr id="156" name="Google Shape;156;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Fig. 2 on page 9 to fill in the blanks. Note that the point corresponding to Hungary as at the bottom center of the figure.</a:t>
            </a:r>
            <a:endParaRPr/>
          </a:p>
          <a:p>
            <a:pPr marL="0" lvl="0" indent="0" algn="l" rtl="0">
              <a:spcBef>
                <a:spcPts val="1600"/>
              </a:spcBef>
              <a:spcAft>
                <a:spcPts val="0"/>
              </a:spcAft>
              <a:buNone/>
            </a:pPr>
            <a:r>
              <a:rPr lang="en"/>
              <a:t>a.   	The percentage of Hungarians who answered “very happy” or “rather happy” is ___________%.</a:t>
            </a:r>
            <a:endParaRPr/>
          </a:p>
          <a:p>
            <a:pPr marL="0" lvl="0" indent="0" algn="l" rtl="0">
              <a:spcBef>
                <a:spcPts val="1600"/>
              </a:spcBef>
              <a:spcAft>
                <a:spcPts val="0"/>
              </a:spcAft>
              <a:buNone/>
            </a:pPr>
            <a:endParaRPr/>
          </a:p>
          <a:p>
            <a:pPr marL="0" lvl="0" indent="0" algn="l" rtl="0">
              <a:spcBef>
                <a:spcPts val="1600"/>
              </a:spcBef>
              <a:spcAft>
                <a:spcPts val="0"/>
              </a:spcAft>
              <a:buNone/>
            </a:pPr>
            <a:r>
              <a:rPr lang="en"/>
              <a:t>b.      Hungarians’ average guess regarding the percentage of people in their country who answered “very happy” or “rather happy” is ___________%.</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12</a:t>
            </a:r>
            <a:endParaRPr/>
          </a:p>
        </p:txBody>
      </p:sp>
      <p:sp>
        <p:nvSpPr>
          <p:cNvPr id="162" name="Google Shape;162;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Consider the following statement, based on Fig. 3, page 10: “In 2006 the standard deviation of answers to the World Value Survey by people in the United States was greater than the standard deviation of answers to the World Value Survey by people in Great Britain.” Does this mean that people in the United States are happier than people in Great Britain? Explain.</a:t>
            </a:r>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13</a:t>
            </a:r>
            <a:endParaRPr/>
          </a:p>
        </p:txBody>
      </p:sp>
      <p:sp>
        <p:nvSpPr>
          <p:cNvPr id="168" name="Google Shape;168;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Answer the questions below based on the corresponding figures. </a:t>
            </a:r>
            <a:endParaRPr b="1"/>
          </a:p>
          <a:p>
            <a:pPr marL="0" lvl="0" indent="0" algn="l" rtl="0">
              <a:spcBef>
                <a:spcPts val="1600"/>
              </a:spcBef>
              <a:spcAft>
                <a:spcPts val="0"/>
              </a:spcAft>
              <a:buNone/>
            </a:pPr>
            <a:r>
              <a:rPr lang="en"/>
              <a:t>In Fig. 1 on page 8, what does it mean that the bar associated with 8 for Latin America &amp; Caribbean is above the dash?</a:t>
            </a:r>
            <a:br>
              <a:rPr lang="en"/>
            </a:br>
            <a:endParaRPr/>
          </a:p>
          <a:p>
            <a:pPr marL="0" lvl="0" indent="0" algn="l" rtl="0">
              <a:spcBef>
                <a:spcPts val="1600"/>
              </a:spcBef>
              <a:spcAft>
                <a:spcPts val="0"/>
              </a:spcAft>
              <a:buNone/>
            </a:pPr>
            <a:r>
              <a:rPr lang="en"/>
              <a:t> In Fig. 2 on page 9, what does it mean that all of the dots are below the line?</a:t>
            </a:r>
            <a:br>
              <a:rPr lang="en"/>
            </a:br>
            <a:endParaRPr/>
          </a:p>
          <a:p>
            <a:pPr marL="0" lvl="0" indent="0" algn="l" rtl="0">
              <a:spcBef>
                <a:spcPts val="1600"/>
              </a:spcBef>
              <a:spcAft>
                <a:spcPts val="0"/>
              </a:spcAft>
              <a:buNone/>
            </a:pPr>
            <a:r>
              <a:rPr lang="en"/>
              <a:t>In Fig. 3 on page 10, what does it mean that the graph for the United States is going up from 1990 to 1995?</a:t>
            </a:r>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13</a:t>
            </a:r>
            <a:endParaRPr/>
          </a:p>
        </p:txBody>
      </p:sp>
      <p:sp>
        <p:nvSpPr>
          <p:cNvPr id="174" name="Google Shape;174;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Answer the questions below based on the corresponding figures. </a:t>
            </a:r>
            <a:endParaRPr b="1"/>
          </a:p>
          <a:p>
            <a:pPr marL="0" lvl="0" indent="0" algn="l" rtl="0">
              <a:spcBef>
                <a:spcPts val="1600"/>
              </a:spcBef>
              <a:spcAft>
                <a:spcPts val="0"/>
              </a:spcAft>
              <a:buNone/>
            </a:pPr>
            <a:r>
              <a:rPr lang="en"/>
              <a:t>In Fig. 4 on page 11, what does the size of the circle mean?</a:t>
            </a:r>
            <a:endParaRPr/>
          </a:p>
          <a:p>
            <a:pPr marL="0" lvl="0" indent="0" algn="l" rtl="0">
              <a:spcBef>
                <a:spcPts val="1600"/>
              </a:spcBef>
              <a:spcAft>
                <a:spcPts val="0"/>
              </a:spcAft>
              <a:buNone/>
            </a:pPr>
            <a:r>
              <a:rPr lang="en"/>
              <a:t>In Fig. 4 on page 11, what is Hong Kong’s GDP per capita and average life satisfaction?</a:t>
            </a:r>
            <a:endParaRPr/>
          </a:p>
          <a:p>
            <a:pPr marL="0" lvl="0" indent="0" algn="l" rtl="0">
              <a:spcBef>
                <a:spcPts val="1600"/>
              </a:spcBef>
              <a:spcAft>
                <a:spcPts val="0"/>
              </a:spcAft>
              <a:buNone/>
            </a:pPr>
            <a:r>
              <a:rPr lang="en"/>
              <a:t>In Fig. 4 on page 11, are the two variables correlated? If they are, do you think there is a causation between the two or a lurking variable that explains the correlation?</a:t>
            </a:r>
            <a:endParaRPr/>
          </a:p>
          <a:p>
            <a:pPr marL="0" lvl="0" indent="0" algn="l" rtl="0">
              <a:spcBef>
                <a:spcPts val="1600"/>
              </a:spcBef>
              <a:spcAft>
                <a:spcPts val="0"/>
              </a:spcAft>
              <a:buNone/>
            </a:pPr>
            <a:r>
              <a:rPr lang="en"/>
              <a:t>Describe in a few sentences what the second plot in Fig. 5 on page 12 is saying.</a:t>
            </a:r>
            <a:endParaRPr/>
          </a:p>
          <a:p>
            <a:pPr marL="0" lvl="0" indent="0" algn="l" rtl="0">
              <a:spcBef>
                <a:spcPts val="16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14</a:t>
            </a:r>
            <a:endParaRPr/>
          </a:p>
        </p:txBody>
      </p:sp>
      <p:sp>
        <p:nvSpPr>
          <p:cNvPr id="180" name="Google Shape;180;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Fig. 2 on page 9 we can see that about 90% of South Koreans answered that they were “very happy” or “rather happy” and about 72% of Russians answered the same. Explain if this means that the number of South Koreans who are “very happy” or “rather happy” is higher than the number of Russians. </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Announcements</a:t>
            </a:r>
            <a:endParaRPr/>
          </a:p>
        </p:txBody>
      </p:sp>
      <p:sp>
        <p:nvSpPr>
          <p:cNvPr id="73" name="Google Shape;73;p14"/>
          <p:cNvSpPr txBox="1">
            <a:spLocks noGrp="1"/>
          </p:cNvSpPr>
          <p:nvPr>
            <p:ph type="body" idx="1"/>
          </p:nvPr>
        </p:nvSpPr>
        <p:spPr>
          <a:xfrm>
            <a:off x="311700" y="1266325"/>
            <a:ext cx="8520600" cy="3608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b="1" dirty="0"/>
              <a:t>Final Exam Articles have been posted to mth101.com</a:t>
            </a:r>
          </a:p>
          <a:p>
            <a:pPr marL="101600" lvl="0" indent="0" algn="l" rtl="0">
              <a:spcBef>
                <a:spcPts val="0"/>
              </a:spcBef>
              <a:spcAft>
                <a:spcPts val="0"/>
              </a:spcAft>
              <a:buSzPts val="2000"/>
              <a:buNone/>
            </a:pPr>
            <a:endParaRPr lang="en-US" sz="2000" b="1" dirty="0"/>
          </a:p>
          <a:p>
            <a:pPr marL="457200" lvl="0" indent="-355600" algn="l" rtl="0">
              <a:spcBef>
                <a:spcPts val="0"/>
              </a:spcBef>
              <a:spcAft>
                <a:spcPts val="0"/>
              </a:spcAft>
              <a:buSzPts val="2000"/>
              <a:buChar char="●"/>
            </a:pPr>
            <a:r>
              <a:rPr lang="en-US" sz="2000" b="1" dirty="0"/>
              <a:t>We will be dropping TWO Labs and Snapshots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a:t>
            </a:r>
            <a:endParaRPr/>
          </a:p>
        </p:txBody>
      </p:sp>
      <p:sp>
        <p:nvSpPr>
          <p:cNvPr id="79" name="Google Shape;79;p15"/>
          <p:cNvSpPr txBox="1">
            <a:spLocks noGrp="1"/>
          </p:cNvSpPr>
          <p:nvPr>
            <p:ph type="body" idx="1"/>
          </p:nvPr>
        </p:nvSpPr>
        <p:spPr>
          <a:xfrm>
            <a:off x="311700" y="1266325"/>
            <a:ext cx="8520600" cy="1445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Suppose a new test is developed to test for strep throat.  Suppose that about 1% of people who go to the doctor with a sore throat will have strep throat.  Suppose this new test has a sensitivity of 95% and a specificity of 92%.  Fill in the tree diagram below.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6"/>
          <p:cNvPicPr preferRelativeResize="0"/>
          <p:nvPr/>
        </p:nvPicPr>
        <p:blipFill>
          <a:blip r:embed="rId3">
            <a:alphaModFix/>
          </a:blip>
          <a:stretch>
            <a:fillRect/>
          </a:stretch>
        </p:blipFill>
        <p:spPr>
          <a:xfrm>
            <a:off x="152400" y="152400"/>
            <a:ext cx="8647099" cy="4176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1 Cont… </a:t>
            </a:r>
            <a:endParaRPr/>
          </a:p>
        </p:txBody>
      </p:sp>
      <p:sp>
        <p:nvSpPr>
          <p:cNvPr id="90" name="Google Shape;90;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Suppose Gwenn has sore throat, goes to the doctor, takes the test, and receives a positive result.</a:t>
            </a:r>
            <a:br>
              <a:rPr lang="en" sz="1400"/>
            </a:br>
            <a:r>
              <a:rPr lang="en" sz="1400"/>
              <a:t>	There is a ____________ % chance that Gwenn has strep throat (PPV).</a:t>
            </a:r>
            <a:br>
              <a:rPr lang="en" sz="1400"/>
            </a:br>
            <a:br>
              <a:rPr lang="en" sz="1400"/>
            </a:br>
            <a:r>
              <a:rPr lang="en" sz="1400"/>
              <a:t>	There is a ____________ % chance that Gwenn does not have strep throat.</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Suppose Sam has sore throat, goes to the doctor, takes the test, and receives a negative result.</a:t>
            </a:r>
            <a:br>
              <a:rPr lang="en" sz="1400"/>
            </a:br>
            <a:r>
              <a:rPr lang="en" sz="1400"/>
              <a:t>	There is a ____________ % chance that Sam has strep throat.</a:t>
            </a:r>
            <a:br>
              <a:rPr lang="en" sz="1400"/>
            </a:br>
            <a:br>
              <a:rPr lang="en" sz="1400"/>
            </a:br>
            <a:r>
              <a:rPr lang="en" sz="1400"/>
              <a:t>	There is a ____________ % chance that Sam does not have strep throat (NPV).</a:t>
            </a:r>
            <a:br>
              <a:rPr lang="en" sz="1400"/>
            </a:br>
            <a:endParaRPr sz="1400"/>
          </a:p>
          <a:p>
            <a:pPr marL="0" lvl="0" indent="0" algn="l" rtl="0">
              <a:spcBef>
                <a:spcPts val="0"/>
              </a:spcBef>
              <a:spcAft>
                <a:spcPts val="0"/>
              </a:spcAft>
              <a:buNone/>
            </a:pPr>
            <a:r>
              <a:rPr lang="en" sz="1400"/>
              <a:t>Using the values above, out of every 20,000 people who test positive for strep throat, we’d expect </a:t>
            </a:r>
            <a:br>
              <a:rPr lang="en" sz="1400"/>
            </a:br>
            <a:br>
              <a:rPr lang="en" sz="1400"/>
            </a:br>
            <a:r>
              <a:rPr lang="en" sz="1400"/>
              <a:t>______________ to actually have strep throat, and the other ________________ to not have strep throat.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2</a:t>
            </a:r>
            <a:endParaRPr/>
          </a:p>
        </p:txBody>
      </p:sp>
      <p:sp>
        <p:nvSpPr>
          <p:cNvPr id="96" name="Google Shape;96;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How many 12 oz cans of soda are consumed during the 7 fall semester home football games on MSU’s campus?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3</a:t>
            </a:r>
            <a:endParaRPr/>
          </a:p>
        </p:txBody>
      </p:sp>
      <p:sp>
        <p:nvSpPr>
          <p:cNvPr id="102" name="Google Shape;102;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How much money (in US dollars) does the average working adult spend on gas for 1 year?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5</a:t>
            </a:r>
            <a:endParaRPr/>
          </a:p>
        </p:txBody>
      </p:sp>
      <p:sp>
        <p:nvSpPr>
          <p:cNvPr id="120" name="Google Shape;120;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07000"/>
              </a:lnSpc>
              <a:spcBef>
                <a:spcPts val="0"/>
              </a:spcBef>
              <a:spcAft>
                <a:spcPts val="0"/>
              </a:spcAft>
              <a:buNone/>
            </a:pPr>
            <a:r>
              <a:rPr lang="en" dirty="0"/>
              <a:t>Write a sentence describing each of the numbers below based on the corresponding figures.  (</a:t>
            </a:r>
            <a:r>
              <a:rPr lang="en-US" dirty="0"/>
              <a:t>Articles on </a:t>
            </a:r>
            <a:r>
              <a:rPr lang="en-US" dirty="0">
                <a:hlinkClick r:id="rId3"/>
              </a:rPr>
              <a:t>mth101.com</a:t>
            </a:r>
            <a:r>
              <a:rPr lang="en" dirty="0"/>
              <a:t>)</a:t>
            </a:r>
            <a:br>
              <a:rPr lang="en" dirty="0"/>
            </a:br>
            <a:endParaRPr dirty="0"/>
          </a:p>
          <a:p>
            <a:pPr marL="457200" lvl="0" indent="-342900" algn="l" rtl="0">
              <a:lnSpc>
                <a:spcPct val="107000"/>
              </a:lnSpc>
              <a:spcBef>
                <a:spcPts val="0"/>
              </a:spcBef>
              <a:spcAft>
                <a:spcPts val="0"/>
              </a:spcAft>
              <a:buSzPts val="1800"/>
              <a:buFont typeface="Arial"/>
              <a:buAutoNum type="alphaLcPeriod"/>
            </a:pPr>
            <a:r>
              <a:rPr lang="en" b="1" dirty="0"/>
              <a:t>6.3</a:t>
            </a:r>
            <a:r>
              <a:rPr lang="en" dirty="0"/>
              <a:t> in Fig. A on page 1. </a:t>
            </a:r>
            <a:br>
              <a:rPr lang="en" dirty="0"/>
            </a:br>
            <a:br>
              <a:rPr lang="en" dirty="0"/>
            </a:br>
            <a:endParaRPr dirty="0"/>
          </a:p>
          <a:p>
            <a:pPr marL="457200" lvl="0" indent="-342900" algn="l" rtl="0">
              <a:lnSpc>
                <a:spcPct val="107000"/>
              </a:lnSpc>
              <a:spcBef>
                <a:spcPts val="0"/>
              </a:spcBef>
              <a:spcAft>
                <a:spcPts val="0"/>
              </a:spcAft>
              <a:buSzPts val="1800"/>
              <a:buFont typeface="Arial"/>
              <a:buAutoNum type="alphaLcPeriod"/>
            </a:pPr>
            <a:r>
              <a:rPr lang="en" b="1" dirty="0"/>
              <a:t>36</a:t>
            </a:r>
            <a:r>
              <a:rPr lang="en" dirty="0"/>
              <a:t> in Fig. B on page 2. </a:t>
            </a:r>
            <a:br>
              <a:rPr lang="en" dirty="0"/>
            </a:br>
            <a:br>
              <a:rPr lang="en" dirty="0"/>
            </a:br>
            <a:endParaRPr dirty="0"/>
          </a:p>
          <a:p>
            <a:pPr marL="457200" lvl="0" indent="-342900" algn="l" rtl="0">
              <a:lnSpc>
                <a:spcPct val="107000"/>
              </a:lnSpc>
              <a:spcBef>
                <a:spcPts val="0"/>
              </a:spcBef>
              <a:spcAft>
                <a:spcPts val="0"/>
              </a:spcAft>
              <a:buSzPts val="1800"/>
              <a:buFont typeface="Arial"/>
              <a:buAutoNum type="alphaLcPeriod"/>
            </a:pPr>
            <a:r>
              <a:rPr lang="en" b="1" dirty="0"/>
              <a:t>12,478</a:t>
            </a:r>
            <a:r>
              <a:rPr lang="en" dirty="0"/>
              <a:t> in Fig. C on page 3. </a:t>
            </a:r>
            <a:endParaRPr dirty="0"/>
          </a:p>
          <a:p>
            <a:pPr marL="457200" lvl="0" indent="0" algn="l" rtl="0">
              <a:lnSpc>
                <a:spcPct val="107000"/>
              </a:lnSpc>
              <a:spcBef>
                <a:spcPts val="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6</a:t>
            </a:r>
            <a:endParaRPr/>
          </a:p>
        </p:txBody>
      </p:sp>
      <p:sp>
        <p:nvSpPr>
          <p:cNvPr id="126" name="Google Shape;126;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Fig. B on page 2 and Fig. C on page 3 to determine the income of the 90th percentile of whites in 1970. Show all work necessary for the calculation and round to the nearest dollar.</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1054</Words>
  <Application>Microsoft Office PowerPoint</Application>
  <PresentationFormat>On-screen Show (16:9)</PresentationFormat>
  <Paragraphs>60</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PT Sans Narrow</vt:lpstr>
      <vt:lpstr>Arial</vt:lpstr>
      <vt:lpstr>Open Sans</vt:lpstr>
      <vt:lpstr>Tropic</vt:lpstr>
      <vt:lpstr>Final Exam Review</vt:lpstr>
      <vt:lpstr>Announcements</vt:lpstr>
      <vt:lpstr>Example 1</vt:lpstr>
      <vt:lpstr>PowerPoint Presentation</vt:lpstr>
      <vt:lpstr>Example 1 Cont… </vt:lpstr>
      <vt:lpstr>Example 2</vt:lpstr>
      <vt:lpstr>Example 3</vt:lpstr>
      <vt:lpstr>Example 5</vt:lpstr>
      <vt:lpstr>Example 6</vt:lpstr>
      <vt:lpstr>Example 7</vt:lpstr>
      <vt:lpstr>Example 8</vt:lpstr>
      <vt:lpstr>Example 9</vt:lpstr>
      <vt:lpstr>Example 10</vt:lpstr>
      <vt:lpstr>Example 11</vt:lpstr>
      <vt:lpstr>Example 12</vt:lpstr>
      <vt:lpstr>Example 13</vt:lpstr>
      <vt:lpstr>Example 13</vt:lpstr>
      <vt:lpstr>Example 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Review</dc:title>
  <cp:lastModifiedBy>Brown, Michael</cp:lastModifiedBy>
  <cp:revision>1</cp:revision>
  <dcterms:modified xsi:type="dcterms:W3CDTF">2019-11-26T01:00:15Z</dcterms:modified>
</cp:coreProperties>
</file>